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  <p:sldMasterId id="2147483759" r:id="rId2"/>
  </p:sldMasterIdLst>
  <p:sldIdLst>
    <p:sldId id="316" r:id="rId3"/>
    <p:sldId id="334" r:id="rId4"/>
    <p:sldId id="288" r:id="rId5"/>
    <p:sldId id="344" r:id="rId6"/>
    <p:sldId id="263" r:id="rId7"/>
    <p:sldId id="320" r:id="rId8"/>
    <p:sldId id="325" r:id="rId9"/>
    <p:sldId id="328" r:id="rId10"/>
    <p:sldId id="329" r:id="rId11"/>
    <p:sldId id="350" r:id="rId12"/>
    <p:sldId id="318" r:id="rId13"/>
    <p:sldId id="317" r:id="rId14"/>
    <p:sldId id="347" r:id="rId15"/>
    <p:sldId id="348" r:id="rId16"/>
    <p:sldId id="349" r:id="rId17"/>
    <p:sldId id="335" r:id="rId18"/>
    <p:sldId id="333" r:id="rId19"/>
    <p:sldId id="345" r:id="rId20"/>
    <p:sldId id="332" r:id="rId21"/>
    <p:sldId id="336" r:id="rId22"/>
    <p:sldId id="337" r:id="rId23"/>
    <p:sldId id="338" r:id="rId24"/>
    <p:sldId id="342" r:id="rId25"/>
    <p:sldId id="346" r:id="rId26"/>
    <p:sldId id="322" r:id="rId27"/>
    <p:sldId id="311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B0C0F"/>
    <a:srgbClr val="0099FF"/>
    <a:srgbClr val="FF0000"/>
    <a:srgbClr val="CC0000"/>
    <a:srgbClr val="C21021"/>
    <a:srgbClr val="FBE9EC"/>
    <a:srgbClr val="FFCCCC"/>
    <a:srgbClr val="E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88" autoAdjust="0"/>
    <p:restoredTop sz="94607" autoAdjust="0"/>
  </p:normalViewPr>
  <p:slideViewPr>
    <p:cSldViewPr>
      <p:cViewPr>
        <p:scale>
          <a:sx n="110" d="100"/>
          <a:sy n="110" d="100"/>
        </p:scale>
        <p:origin x="-18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11518E-0552-404B-BD70-7E5B0F1639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049E392-9F95-4348-83CA-391B76C3CC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9034A-464F-4C15-9737-DB40740AD8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D480-182E-4F90-9E91-539107B6D1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A9D12-9F7F-4998-87A8-964FB29AB6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BB68E-5EE4-4661-A89B-3C49246D67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CEE7B-55A7-4ED9-8ADF-39D429849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29E2BFA-D703-488B-B1B7-19B5C49CC0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F37F0C2-C84A-4897-B096-925D0D417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4967-2733-442F-BFD5-A63F4177CC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5A696-173A-43D8-A8F0-3D92893CB5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3E689EE-91F9-4166-B613-6078436F1E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959AB-31C9-4CBB-B56F-A41FB063EE3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258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47CA4-212C-4501-8D9B-09B1DFFB26F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585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325EB6-A890-4E5B-A9D5-F2E8B59DB81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762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B7FA6-FAEF-4613-87AC-535B33DE528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494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630BD-2598-4D4F-8AB7-18F79443EE8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2142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FC2E9-B28D-48D9-9B6A-508F6833CD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838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53147-B98A-49E6-B97C-ADA8B02C3AB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518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EDAF3-9CF6-4CA8-9861-08BD6FE12D3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5184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155611-13BB-480F-B6F5-EE6348B9CCA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81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A46CA-9D54-4D96-A913-98A16DCEC0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3147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2B15B-975E-4499-9C36-04DC4D6CC01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700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E230FAD-1975-44AE-A371-5BD662A3DD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8" r:id="rId12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50000">
              <a:srgbClr val="66CCFF"/>
            </a:gs>
            <a:gs pos="100000">
              <a:srgbClr val="33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49F29DC9-944F-4A68-8BA9-F23F43DAD883}" type="slidenum">
              <a:rPr lang="ru-RU">
                <a:solidFill>
                  <a:srgbClr val="000000"/>
                </a:solidFill>
                <a:latin typeface="Arial" charset="0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64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8.bin"/><Relationship Id="rId4" Type="http://schemas.openxmlformats.org/officeDocument/2006/relationships/image" Target="../media/image10.wmf"/><Relationship Id="rId9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ianaloni.files.wordpress.com/2009/03/dead-sea.jpg?w=450&amp;h=450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stat8.blog.ru/lr/0a352e7ab80444609ebbb89881ca2004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cs151.vkontakte.ru/u6385940/12478813/x_f0a568da.jpg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Rectangle 2"/>
          <p:cNvSpPr>
            <a:spLocks noGrp="1" noChangeArrowheads="1"/>
          </p:cNvSpPr>
          <p:nvPr>
            <p:ph idx="1"/>
          </p:nvPr>
        </p:nvSpPr>
        <p:spPr>
          <a:xfrm flipH="1">
            <a:off x="285720" y="4857760"/>
            <a:ext cx="3500462" cy="1876422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rgbClr val="0070C0"/>
                </a:solidFill>
              </a:rPr>
              <a:t>Древнегреческий ученый Архимед,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rgbClr val="0070C0"/>
                </a:solidFill>
              </a:rPr>
              <a:t> 287 г. до нашей эры.</a:t>
            </a:r>
          </a:p>
        </p:txBody>
      </p:sp>
      <p:pic>
        <p:nvPicPr>
          <p:cNvPr id="5123" name="Picture 3" descr="6E26F47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6" y="285728"/>
            <a:ext cx="3143272" cy="4391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857620" y="1571612"/>
            <a:ext cx="4865434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i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«Архимедова </a:t>
            </a:r>
          </a:p>
          <a:p>
            <a:pPr algn="ctr"/>
            <a:r>
              <a:rPr lang="ru-RU" sz="6000" b="1" i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сила»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 sz="2400"/>
              <a:t>От каких параметров зависит архимедова сила? От каких параметров не зависит? Как она направлена? 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Рассмотрите рис. а) - в) и ответьте на вопрос: на какое тело действует наибольшая выталкивающая сила?</a:t>
            </a:r>
          </a:p>
          <a:p>
            <a:pPr marL="609600" indent="-609600">
              <a:buFontTx/>
              <a:buAutoNum type="arabicPeriod"/>
            </a:pPr>
            <a:endParaRPr lang="ru-RU" sz="2400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/>
              <a:t>Подготовка к восприятию нового материала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684213" y="3860800"/>
            <a:ext cx="3167062" cy="1346200"/>
          </a:xfrm>
          <a:prstGeom prst="rect">
            <a:avLst/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05" name="Oval 5"/>
          <p:cNvSpPr>
            <a:spLocks noChangeArrowheads="1"/>
          </p:cNvSpPr>
          <p:nvPr/>
        </p:nvSpPr>
        <p:spPr bwMode="auto">
          <a:xfrm>
            <a:off x="827088" y="3933825"/>
            <a:ext cx="720725" cy="6985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5606" name="Oval 6"/>
          <p:cNvSpPr>
            <a:spLocks noChangeArrowheads="1"/>
          </p:cNvSpPr>
          <p:nvPr/>
        </p:nvSpPr>
        <p:spPr bwMode="auto">
          <a:xfrm>
            <a:off x="1835150" y="4292600"/>
            <a:ext cx="504825" cy="50641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2771775" y="3933825"/>
            <a:ext cx="360363" cy="36036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5616" name="Rectangle 16"/>
          <p:cNvSpPr>
            <a:spLocks noChangeArrowheads="1"/>
          </p:cNvSpPr>
          <p:nvPr/>
        </p:nvSpPr>
        <p:spPr bwMode="auto">
          <a:xfrm flipH="1" flipV="1">
            <a:off x="3924300" y="4581525"/>
            <a:ext cx="360363" cy="3603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/>
            <a:r>
              <a:rPr lang="ru-RU"/>
              <a:t>а)</a:t>
            </a: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5795963" y="5157788"/>
            <a:ext cx="433387" cy="504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/>
              <a:t>б)</a:t>
            </a:r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684213" y="5661025"/>
            <a:ext cx="3095625" cy="1196975"/>
          </a:xfrm>
          <a:prstGeom prst="rect">
            <a:avLst/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5620" name="Oval 20"/>
          <p:cNvSpPr>
            <a:spLocks noChangeArrowheads="1"/>
          </p:cNvSpPr>
          <p:nvPr/>
        </p:nvSpPr>
        <p:spPr bwMode="auto">
          <a:xfrm>
            <a:off x="900113" y="5734050"/>
            <a:ext cx="576262" cy="54927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5622" name="Oval 22"/>
          <p:cNvSpPr>
            <a:spLocks noChangeArrowheads="1"/>
          </p:cNvSpPr>
          <p:nvPr/>
        </p:nvSpPr>
        <p:spPr bwMode="auto">
          <a:xfrm>
            <a:off x="1692275" y="6308725"/>
            <a:ext cx="576263" cy="549275"/>
          </a:xfrm>
          <a:prstGeom prst="ellipse">
            <a:avLst/>
          </a:prstGeom>
          <a:solidFill>
            <a:srgbClr val="808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5624" name="Oval 24"/>
          <p:cNvSpPr>
            <a:spLocks noChangeArrowheads="1"/>
          </p:cNvSpPr>
          <p:nvPr/>
        </p:nvSpPr>
        <p:spPr bwMode="auto">
          <a:xfrm>
            <a:off x="2124075" y="5516563"/>
            <a:ext cx="576263" cy="549275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5625" name="Oval 25"/>
          <p:cNvSpPr>
            <a:spLocks noChangeArrowheads="1"/>
          </p:cNvSpPr>
          <p:nvPr/>
        </p:nvSpPr>
        <p:spPr bwMode="auto">
          <a:xfrm>
            <a:off x="3132138" y="5300663"/>
            <a:ext cx="576262" cy="5492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5626" name="Rectangle 26"/>
          <p:cNvSpPr>
            <a:spLocks noChangeArrowheads="1"/>
          </p:cNvSpPr>
          <p:nvPr/>
        </p:nvSpPr>
        <p:spPr bwMode="auto">
          <a:xfrm>
            <a:off x="3851275" y="6237288"/>
            <a:ext cx="504825" cy="2936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/>
              <a:t>в)</a:t>
            </a:r>
          </a:p>
        </p:txBody>
      </p:sp>
      <p:sp>
        <p:nvSpPr>
          <p:cNvPr id="25629" name="Rectangle 29"/>
          <p:cNvSpPr>
            <a:spLocks noChangeArrowheads="1"/>
          </p:cNvSpPr>
          <p:nvPr/>
        </p:nvSpPr>
        <p:spPr bwMode="auto">
          <a:xfrm>
            <a:off x="4643438" y="3860800"/>
            <a:ext cx="1081087" cy="1295400"/>
          </a:xfrm>
          <a:prstGeom prst="rect">
            <a:avLst/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>
                <a:solidFill>
                  <a:srgbClr val="FF0000"/>
                </a:solidFill>
              </a:rPr>
              <a:t>вода</a:t>
            </a:r>
          </a:p>
        </p:txBody>
      </p:sp>
      <p:sp>
        <p:nvSpPr>
          <p:cNvPr id="25630" name="Rectangle 30"/>
          <p:cNvSpPr>
            <a:spLocks noChangeArrowheads="1"/>
          </p:cNvSpPr>
          <p:nvPr/>
        </p:nvSpPr>
        <p:spPr bwMode="auto">
          <a:xfrm>
            <a:off x="6407944" y="3842499"/>
            <a:ext cx="1081088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>
                <a:solidFill>
                  <a:srgbClr val="FF0000"/>
                </a:solidFill>
              </a:rPr>
              <a:t>керосин</a:t>
            </a:r>
          </a:p>
        </p:txBody>
      </p:sp>
      <p:sp>
        <p:nvSpPr>
          <p:cNvPr id="25632" name="Oval 32"/>
          <p:cNvSpPr>
            <a:spLocks noChangeArrowheads="1"/>
          </p:cNvSpPr>
          <p:nvPr/>
        </p:nvSpPr>
        <p:spPr bwMode="auto">
          <a:xfrm>
            <a:off x="4968081" y="4149725"/>
            <a:ext cx="431800" cy="431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5636" name="Line 36"/>
          <p:cNvSpPr>
            <a:spLocks noChangeShapeType="1"/>
          </p:cNvSpPr>
          <p:nvPr/>
        </p:nvSpPr>
        <p:spPr bwMode="auto">
          <a:xfrm>
            <a:off x="3132138" y="5661025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7" name="Line 37"/>
          <p:cNvSpPr>
            <a:spLocks noChangeShapeType="1"/>
          </p:cNvSpPr>
          <p:nvPr/>
        </p:nvSpPr>
        <p:spPr bwMode="auto">
          <a:xfrm>
            <a:off x="2051050" y="5661025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8" name="Line 38"/>
          <p:cNvSpPr>
            <a:spLocks noChangeShapeType="1"/>
          </p:cNvSpPr>
          <p:nvPr/>
        </p:nvSpPr>
        <p:spPr bwMode="auto">
          <a:xfrm flipV="1">
            <a:off x="5219700" y="3357563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9" name="Line 39"/>
          <p:cNvSpPr>
            <a:spLocks noChangeShapeType="1"/>
          </p:cNvSpPr>
          <p:nvPr/>
        </p:nvSpPr>
        <p:spPr bwMode="auto">
          <a:xfrm flipV="1">
            <a:off x="6948488" y="3284538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48" name="Oval 48"/>
          <p:cNvSpPr>
            <a:spLocks noChangeArrowheads="1"/>
          </p:cNvSpPr>
          <p:nvPr/>
        </p:nvSpPr>
        <p:spPr bwMode="auto">
          <a:xfrm>
            <a:off x="6732588" y="4149725"/>
            <a:ext cx="431800" cy="431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6749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5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5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  <p:bldP spid="25605" grpId="0" animBg="1"/>
      <p:bldP spid="25606" grpId="0" animBg="1"/>
      <p:bldP spid="25607" grpId="0" animBg="1"/>
      <p:bldP spid="25616" grpId="0" animBg="1"/>
      <p:bldP spid="25617" grpId="0" animBg="1"/>
      <p:bldP spid="25618" grpId="0" animBg="1"/>
      <p:bldP spid="25620" grpId="0" animBg="1"/>
      <p:bldP spid="25622" grpId="0" animBg="1"/>
      <p:bldP spid="25624" grpId="0" animBg="1"/>
      <p:bldP spid="25625" grpId="0" animBg="1"/>
      <p:bldP spid="25626" grpId="0" animBg="1"/>
      <p:bldP spid="25629" grpId="0" animBg="1"/>
      <p:bldP spid="25630" grpId="0" animBg="1"/>
      <p:bldP spid="25632" grpId="0" animBg="1"/>
      <p:bldP spid="25636" grpId="0" animBg="1"/>
      <p:bldP spid="25637" grpId="0" animBg="1"/>
      <p:bldP spid="25638" grpId="0" animBg="1"/>
      <p:bldP spid="25639" grpId="0" animBg="1"/>
      <p:bldP spid="2564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tx1"/>
                </a:solidFill>
              </a:rPr>
              <a:t>На тело, погруженное в жидкость, действует выталкивающая сила, направленная вверх и равная по модулю весу жидкости, которую вытесняет данное тело.</a:t>
            </a:r>
          </a:p>
        </p:txBody>
      </p:sp>
      <p:pic>
        <p:nvPicPr>
          <p:cNvPr id="118793" name="Picture 9" descr="Сила Архиме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638" y="1989138"/>
            <a:ext cx="4535487" cy="294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879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1989138"/>
            <a:ext cx="3076575" cy="1724025"/>
          </a:xfrm>
          <a:prstGeom prst="rect">
            <a:avLst/>
          </a:prstGeom>
          <a:noFill/>
        </p:spPr>
      </p:pic>
      <p:sp>
        <p:nvSpPr>
          <p:cNvPr id="118795" name="Text Box 11"/>
          <p:cNvSpPr txBox="1">
            <a:spLocks noChangeArrowheads="1"/>
          </p:cNvSpPr>
          <p:nvPr/>
        </p:nvSpPr>
        <p:spPr bwMode="auto">
          <a:xfrm>
            <a:off x="928662" y="4500570"/>
            <a:ext cx="302894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/>
              <a:t>При полном погружении тела объемом </a:t>
            </a:r>
            <a:r>
              <a:rPr lang="en-US" dirty="0"/>
              <a:t>V</a:t>
            </a:r>
            <a:r>
              <a:rPr lang="ru-RU" baseline="-25000" dirty="0"/>
              <a:t>т</a:t>
            </a:r>
            <a:r>
              <a:rPr lang="ru-RU" dirty="0"/>
              <a:t> и плотностью </a:t>
            </a:r>
            <a:r>
              <a:rPr lang="el-GR" dirty="0">
                <a:cs typeface="Tahoma" pitchFamily="34" charset="0"/>
              </a:rPr>
              <a:t>ρ</a:t>
            </a:r>
            <a:r>
              <a:rPr lang="ru-RU" baseline="-25000" dirty="0">
                <a:cs typeface="Tahoma" pitchFamily="34" charset="0"/>
              </a:rPr>
              <a:t>ж</a:t>
            </a:r>
            <a:r>
              <a:rPr lang="ru-RU" dirty="0">
                <a:cs typeface="Tahoma" pitchFamily="34" charset="0"/>
              </a:rPr>
              <a:t>, архимедова сила </a:t>
            </a:r>
            <a:r>
              <a:rPr lang="en-US" dirty="0">
                <a:cs typeface="Tahoma" pitchFamily="34" charset="0"/>
              </a:rPr>
              <a:t>F</a:t>
            </a:r>
            <a:r>
              <a:rPr lang="ru-RU" baseline="-25000" dirty="0">
                <a:cs typeface="Tahoma" pitchFamily="34" charset="0"/>
              </a:rPr>
              <a:t>А </a:t>
            </a:r>
            <a:r>
              <a:rPr lang="ru-RU" dirty="0">
                <a:cs typeface="Tahoma" pitchFamily="34" charset="0"/>
              </a:rPr>
              <a:t>:</a:t>
            </a:r>
            <a:endParaRPr lang="el-GR" dirty="0"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virtuallab.by/publikacii/SdelaySam/S10_Vodolaz/1.Rene_Descartes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348880"/>
            <a:ext cx="2736304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"Картезианский водолаз»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французский ученый Рене Декарт</a:t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 (по-латыни его фамилия - </a:t>
            </a:r>
            <a:r>
              <a:rPr lang="ru-RU" sz="2700" dirty="0" err="1" smtClean="0">
                <a:solidFill>
                  <a:schemeClr val="tx1"/>
                </a:solidFill>
              </a:rPr>
              <a:t>Картезий</a:t>
            </a:r>
            <a:r>
              <a:rPr lang="ru-RU" sz="2700" dirty="0" smtClean="0">
                <a:solidFill>
                  <a:schemeClr val="tx1"/>
                </a:solidFill>
              </a:rPr>
              <a:t>)</a:t>
            </a:r>
            <a:endParaRPr lang="ru-RU" sz="2700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http://virtuallab.by/publikacii/SdelaySam/S10_Vodolaz/2.cartes_diver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1" y="2214554"/>
            <a:ext cx="3360436" cy="3662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836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3" name="WordArt 5"/>
          <p:cNvSpPr>
            <a:spLocks noChangeArrowheads="1" noChangeShapeType="1" noTextEdit="1"/>
          </p:cNvSpPr>
          <p:nvPr/>
        </p:nvSpPr>
        <p:spPr bwMode="auto">
          <a:xfrm>
            <a:off x="755650" y="3752700"/>
            <a:ext cx="6769100" cy="284465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2549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Каковы условия</a:t>
            </a:r>
          </a:p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плавания тел</a:t>
            </a:r>
          </a:p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в жидкости?</a:t>
            </a:r>
          </a:p>
        </p:txBody>
      </p:sp>
      <p:pic>
        <p:nvPicPr>
          <p:cNvPr id="83976" name="Picture 8" descr="j02321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5825" y="2781300"/>
            <a:ext cx="1533525" cy="2976563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539552" y="476672"/>
            <a:ext cx="7560840" cy="2376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</a:rPr>
              <a:t>Тема урока: </a:t>
            </a:r>
          </a:p>
          <a:p>
            <a:pPr algn="ctr"/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</a:rPr>
              <a:t>Плавание тел</a:t>
            </a:r>
            <a:endParaRPr 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3795468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0050"/>
                </a:solidFill>
                <a:latin typeface="Times New Roman" pitchFamily="18" charset="0"/>
              </a:rPr>
              <a:t>«Без сомнения, все наше знание начинается с опыта.»                                                                            </a:t>
            </a:r>
            <a:br>
              <a:rPr lang="ru-RU" b="1" i="1" dirty="0" smtClean="0">
                <a:solidFill>
                  <a:srgbClr val="000050"/>
                </a:solidFill>
                <a:latin typeface="Times New Roman" pitchFamily="18" charset="0"/>
              </a:rPr>
            </a:br>
            <a:r>
              <a:rPr lang="ru-RU" b="1" i="1" dirty="0" smtClean="0">
                <a:solidFill>
                  <a:srgbClr val="000050"/>
                </a:solidFill>
                <a:latin typeface="Times New Roman" pitchFamily="18" charset="0"/>
              </a:rPr>
              <a:t>                                         И .Кант</a:t>
            </a:r>
            <a:br>
              <a:rPr lang="ru-RU" b="1" i="1" dirty="0" smtClean="0">
                <a:solidFill>
                  <a:srgbClr val="000050"/>
                </a:solidFill>
                <a:latin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836712"/>
            <a:ext cx="8136904" cy="3384376"/>
          </a:xfrm>
        </p:spPr>
        <p:txBody>
          <a:bodyPr>
            <a:normAutofit fontScale="92500"/>
          </a:bodyPr>
          <a:lstStyle/>
          <a:p>
            <a:pPr lvl="0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Задание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Пронаблюдайте, какие из предложенных тел тонут, и какие плавают в воде. </a:t>
            </a:r>
          </a:p>
          <a:p>
            <a:pPr lvl="1"/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Найдите в таблице учебника плотности, соответствующих веществ и сравните с плотностью воды. </a:t>
            </a:r>
            <a:endPara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Оборудование: сосуд с водой и набор тел: бруски железный, алюминиевый, дубовый, пробковый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Результаты оформите в виде таблицы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endParaRPr lang="ru-RU" sz="1600" dirty="0"/>
          </a:p>
          <a:p>
            <a:pPr lvl="0"/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8640"/>
            <a:ext cx="8856984" cy="72008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Эксперимент</a:t>
            </a:r>
            <a:endParaRPr lang="ru-RU" sz="31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4221090"/>
          <a:ext cx="8496945" cy="2376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315"/>
                <a:gridCol w="2832315"/>
                <a:gridCol w="2832315"/>
              </a:tblGrid>
              <a:tr h="4752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Плотность жидкости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Плотность вещества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Тонет или нет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575" marR="28575" marT="28575" marB="28575"/>
                </a:tc>
              </a:tr>
              <a:tr h="475252"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Вода – 1000 кг/м</a:t>
                      </a:r>
                      <a:r>
                        <a:rPr lang="ru-RU" sz="2000" baseline="30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Железо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28575" marR="28575" marT="28575" marB="28575"/>
                </a:tc>
              </a:tr>
              <a:tr h="4752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Алюминий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575" marR="28575" marT="28575" marB="28575"/>
                </a:tc>
              </a:tr>
              <a:tr h="4752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Дерево (дуб)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575" marR="28575" marT="28575" marB="28575"/>
                </a:tc>
              </a:tr>
              <a:tr h="4752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Пробка 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575" marR="28575" marT="28575" marB="2857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916832"/>
            <a:ext cx="8136904" cy="4464496"/>
          </a:xfrm>
        </p:spPr>
        <p:txBody>
          <a:bodyPr>
            <a:normAutofit/>
          </a:bodyPr>
          <a:lstStyle/>
          <a:p>
            <a:pPr lvl="0" algn="l"/>
            <a:r>
              <a:rPr lang="ru-RU" sz="2400" b="1" dirty="0" smtClean="0">
                <a:solidFill>
                  <a:srgbClr val="002060"/>
                </a:solidFill>
              </a:rPr>
              <a:t>  </a:t>
            </a:r>
            <a:r>
              <a:rPr lang="ru-RU" sz="2400" b="1" dirty="0">
                <a:solidFill>
                  <a:srgbClr val="002060"/>
                </a:solidFill>
              </a:rPr>
              <a:t>Задание</a:t>
            </a:r>
            <a:r>
              <a:rPr lang="ru-RU" sz="2400" b="1" dirty="0" smtClean="0">
                <a:solidFill>
                  <a:srgbClr val="002060"/>
                </a:solidFill>
              </a:rPr>
              <a:t>:</a:t>
            </a:r>
            <a:r>
              <a:rPr lang="ru-RU" sz="2400" b="1" dirty="0">
                <a:solidFill>
                  <a:srgbClr val="002060"/>
                </a:solidFill>
              </a:rPr>
              <a:t> </a:t>
            </a:r>
          </a:p>
          <a:p>
            <a:pPr lvl="0" algn="l"/>
            <a:r>
              <a:rPr lang="ru-RU" sz="2400" b="1" dirty="0">
                <a:solidFill>
                  <a:srgbClr val="002060"/>
                </a:solidFill>
              </a:rPr>
              <a:t>Выясните, отличается ли глубина погружения деревянного кубика в жидкости разной плотности. Результат опыта представить на рисунке  </a:t>
            </a:r>
          </a:p>
          <a:p>
            <a:pPr lvl="0" algn="l"/>
            <a:r>
              <a:rPr lang="ru-RU" sz="2400" b="1" dirty="0">
                <a:solidFill>
                  <a:srgbClr val="002060"/>
                </a:solidFill>
              </a:rPr>
              <a:t>Сделайте выводы на основании результатов опытов.</a:t>
            </a:r>
          </a:p>
          <a:p>
            <a:pPr algn="l"/>
            <a:r>
              <a:rPr lang="ru-RU" sz="2400" b="1" dirty="0">
                <a:solidFill>
                  <a:srgbClr val="002060"/>
                </a:solidFill>
              </a:rPr>
              <a:t>Оборудование: стакан с водой, стакан с маслом, деревянный брусок 2 шт.</a:t>
            </a:r>
          </a:p>
          <a:p>
            <a:pPr lvl="0" algn="l"/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512167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экспериментальная работа</a:t>
            </a:r>
            <a:br>
              <a:rPr lang="ru-RU" sz="31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7776864" cy="5256584"/>
          </a:xfrm>
        </p:spPr>
        <p:txBody>
          <a:bodyPr>
            <a:normAutofit fontScale="40000" lnSpcReduction="20000"/>
          </a:bodyPr>
          <a:lstStyle/>
          <a:p>
            <a:pPr lvl="0" algn="l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5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Задание:</a:t>
            </a:r>
          </a:p>
          <a:p>
            <a:pPr algn="l"/>
            <a:r>
              <a:rPr lang="ru-RU" sz="55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5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lang="ru-RU" sz="5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Провести </a:t>
            </a:r>
            <a:r>
              <a:rPr lang="ru-RU" sz="5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наблюдение</a:t>
            </a:r>
          </a:p>
          <a:p>
            <a:pPr algn="l"/>
            <a:r>
              <a:rPr lang="ru-RU" sz="5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всплытием масла, </a:t>
            </a:r>
            <a:r>
              <a:rPr lang="ru-RU" sz="5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погруженного</a:t>
            </a:r>
          </a:p>
          <a:p>
            <a:pPr algn="l"/>
            <a:r>
              <a:rPr lang="ru-RU" sz="5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5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воду </a:t>
            </a:r>
          </a:p>
          <a:p>
            <a:pPr algn="l"/>
            <a:r>
              <a:rPr lang="ru-RU" sz="55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Оборудование</a:t>
            </a:r>
            <a:r>
              <a:rPr lang="ru-RU" sz="5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5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сосуды с маслом, водой, пипетка. </a:t>
            </a:r>
          </a:p>
          <a:p>
            <a:pPr algn="l"/>
            <a:r>
              <a:rPr lang="ru-RU" sz="5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Последовательность проведения опыта: </a:t>
            </a:r>
          </a:p>
          <a:p>
            <a:pPr lvl="0" algn="l"/>
            <a:r>
              <a:rPr lang="ru-RU" sz="5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Возьмите с помощью пипетки несколько капель </a:t>
            </a:r>
            <a:r>
              <a:rPr lang="ru-RU" sz="5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масла. </a:t>
            </a:r>
            <a:endParaRPr lang="ru-RU" sz="5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5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Опустите пипетку на глубину 3 – 4 см в стакан с водой. </a:t>
            </a:r>
          </a:p>
          <a:p>
            <a:pPr lvl="0" algn="l"/>
            <a:r>
              <a:rPr lang="ru-RU" sz="5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Выпустите масло и пронаблюдайте, образование масляного пятна на поверхности воды. </a:t>
            </a:r>
          </a:p>
          <a:p>
            <a:pPr lvl="0" algn="l"/>
            <a:r>
              <a:rPr lang="ru-RU" sz="5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основе проделанного опыта сделайте вывод</a:t>
            </a:r>
          </a:p>
          <a:p>
            <a:r>
              <a:rPr lang="ru-RU" sz="5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5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008111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экспериментальная работа</a:t>
            </a:r>
            <a:br>
              <a:rPr lang="ru-RU" sz="31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7029400"/>
          <a:ext cx="8496945" cy="2376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315"/>
                <a:gridCol w="2832315"/>
                <a:gridCol w="2832315"/>
              </a:tblGrid>
              <a:tr h="47525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8575" marR="28575" marT="28575" marB="28575"/>
                </a:tc>
              </a:tr>
              <a:tr h="475252">
                <a:tc rowSpan="4">
                  <a:txBody>
                    <a:bodyPr/>
                    <a:lstStyle/>
                    <a:p>
                      <a:endParaRPr lang="ru-RU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8575" marR="28575" marT="28575" marB="28575"/>
                </a:tc>
              </a:tr>
              <a:tr h="4752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8575" marR="28575" marT="28575" marB="28575"/>
                </a:tc>
              </a:tr>
              <a:tr h="4752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8575" marR="28575" marT="28575" marB="28575"/>
                </a:tc>
              </a:tr>
              <a:tr h="4752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8575" marR="28575" marT="28575" marB="28575"/>
                </a:tc>
              </a:tr>
            </a:tbl>
          </a:graphicData>
        </a:graphic>
      </p:graphicFrame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16632"/>
            <a:ext cx="335255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spc="100" dirty="0">
                <a:solidFill>
                  <a:srgbClr val="002060"/>
                </a:solidFill>
              </a:rPr>
              <a:t>заставить плавать тела, которые в обычных условиях тонут в воде, например картофелину или </a:t>
            </a:r>
            <a:r>
              <a:rPr lang="ru-RU" sz="2400" b="1" spc="100" dirty="0">
                <a:solidFill>
                  <a:srgbClr val="002060"/>
                </a:solidFill>
              </a:rPr>
              <a:t>пластилин</a:t>
            </a:r>
            <a:r>
              <a:rPr lang="ru-RU" sz="2400" b="1" spc="1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2400" b="1" spc="100" dirty="0" smtClean="0">
                <a:solidFill>
                  <a:srgbClr val="002060"/>
                </a:solidFill>
              </a:rPr>
              <a:t>Оборудование: пластилин, картофель, стакан с водой, соль.</a:t>
            </a:r>
            <a:endParaRPr lang="ru-RU" sz="2400" b="1" spc="100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экспериментальная работа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08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7" y="428604"/>
          <a:ext cx="8286807" cy="5429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2269"/>
                <a:gridCol w="2762269"/>
                <a:gridCol w="2762269"/>
              </a:tblGrid>
              <a:tr h="1654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F</a:t>
                      </a:r>
                      <a:r>
                        <a:rPr lang="en-US" sz="2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</a:t>
                      </a: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F</a:t>
                      </a:r>
                      <a:r>
                        <a:rPr lang="en-US" sz="2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i="1" baseline="-25000" dirty="0" smtClean="0">
                        <a:solidFill>
                          <a:srgbClr val="0B0C0F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i="1" baseline="-25000" dirty="0" smtClean="0">
                        <a:solidFill>
                          <a:srgbClr val="0B0C0F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i="1" baseline="-25000" dirty="0" smtClean="0">
                          <a:solidFill>
                            <a:srgbClr val="0B0C0F"/>
                          </a:solidFill>
                          <a:latin typeface="Times New Roman"/>
                          <a:ea typeface="Times New Roman"/>
                        </a:rPr>
                        <a:t>Ж   </a:t>
                      </a:r>
                      <a:r>
                        <a:rPr lang="ru-RU" sz="2800" b="1" i="1" dirty="0">
                          <a:solidFill>
                            <a:srgbClr val="0B0C0F"/>
                          </a:solidFill>
                          <a:latin typeface="Times New Roman"/>
                          <a:ea typeface="Times New Roman"/>
                        </a:rPr>
                        <a:t>и</a:t>
                      </a:r>
                      <a:r>
                        <a:rPr lang="ru-RU" sz="2800" b="1" i="1" baseline="-25000" dirty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ru-RU" sz="2800" b="1" i="1" baseline="-25000" dirty="0" smtClean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ru-RU" sz="2800" b="1" i="1" dirty="0" smtClean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    </a:t>
                      </a:r>
                      <a:r>
                        <a:rPr lang="ru-RU" sz="2800" b="1" i="1" baseline="-25000" dirty="0" smtClean="0">
                          <a:solidFill>
                            <a:srgbClr val="0B0C0F"/>
                          </a:solidFill>
                          <a:latin typeface="Times New Roman"/>
                          <a:ea typeface="Times New Roman"/>
                        </a:rPr>
                        <a:t>Т</a:t>
                      </a:r>
                      <a:endParaRPr lang="ru-RU" sz="2800" dirty="0">
                        <a:solidFill>
                          <a:srgbClr val="0B0C0F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Тонет</a:t>
                      </a:r>
                      <a:r>
                        <a:rPr lang="ru-RU" sz="28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 плавает или </a:t>
                      </a:r>
                      <a:r>
                        <a:rPr lang="ru-RU" sz="28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всплывает</a:t>
                      </a:r>
                    </a:p>
                  </a:txBody>
                  <a:tcPr marL="68580" marR="68580" marT="0" marB="0"/>
                </a:tc>
              </a:tr>
              <a:tr h="125821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Тонет</a:t>
                      </a: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25821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Плавает</a:t>
                      </a: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25821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Всплывает </a:t>
                      </a: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3429000" y="1000125"/>
          <a:ext cx="604838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5" name="Формула" r:id="rId3" imgW="152268" imgH="164957" progId="Equation.3">
                  <p:embed/>
                </p:oleObj>
              </mc:Choice>
              <mc:Fallback>
                <p:oleObj name="Формула" r:id="rId3" imgW="152268" imgH="164957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000125"/>
                        <a:ext cx="604838" cy="66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4572000" y="1000108"/>
          <a:ext cx="604838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6" name="Формула" r:id="rId5" imgW="152268" imgH="164957" progId="Equation.3">
                  <p:embed/>
                </p:oleObj>
              </mc:Choice>
              <mc:Fallback>
                <p:oleObj name="Формула" r:id="rId5" imgW="152268" imgH="164957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000108"/>
                        <a:ext cx="604838" cy="66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7" y="428604"/>
          <a:ext cx="8286807" cy="5429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2269"/>
                <a:gridCol w="2762269"/>
                <a:gridCol w="2762269"/>
              </a:tblGrid>
              <a:tr h="1654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F</a:t>
                      </a:r>
                      <a:r>
                        <a:rPr lang="en-US" sz="2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</a:t>
                      </a: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F</a:t>
                      </a:r>
                      <a:r>
                        <a:rPr lang="en-US" sz="2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i="1" baseline="-25000" dirty="0" smtClean="0">
                        <a:solidFill>
                          <a:srgbClr val="0B0C0F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i="1" baseline="-25000" dirty="0" smtClean="0">
                        <a:solidFill>
                          <a:srgbClr val="0B0C0F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i="1" baseline="-25000" dirty="0" smtClean="0">
                          <a:solidFill>
                            <a:srgbClr val="0B0C0F"/>
                          </a:solidFill>
                          <a:latin typeface="Times New Roman"/>
                          <a:ea typeface="Times New Roman"/>
                        </a:rPr>
                        <a:t>Ж   </a:t>
                      </a:r>
                      <a:r>
                        <a:rPr lang="ru-RU" sz="2800" b="1" i="1" dirty="0">
                          <a:solidFill>
                            <a:srgbClr val="0B0C0F"/>
                          </a:solidFill>
                          <a:latin typeface="Times New Roman"/>
                          <a:ea typeface="Times New Roman"/>
                        </a:rPr>
                        <a:t>и</a:t>
                      </a:r>
                      <a:r>
                        <a:rPr lang="ru-RU" sz="2800" b="1" i="1" baseline="-25000" dirty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ru-RU" sz="2800" b="1" i="1" baseline="-25000" dirty="0" smtClean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ru-RU" sz="2800" b="1" i="1" dirty="0" smtClean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ru-RU" sz="2800" b="1" i="1" baseline="-25000" dirty="0" smtClean="0">
                          <a:solidFill>
                            <a:srgbClr val="0B0C0F"/>
                          </a:solidFill>
                          <a:latin typeface="Times New Roman"/>
                          <a:ea typeface="Times New Roman"/>
                        </a:rPr>
                        <a:t>Т</a:t>
                      </a:r>
                      <a:endParaRPr lang="ru-RU" sz="2800" dirty="0">
                        <a:solidFill>
                          <a:srgbClr val="0B0C0F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Тонет</a:t>
                      </a:r>
                      <a:r>
                        <a:rPr lang="ru-RU" sz="28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 плавает или </a:t>
                      </a:r>
                      <a:r>
                        <a:rPr lang="ru-RU" sz="28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всплывает</a:t>
                      </a:r>
                    </a:p>
                  </a:txBody>
                  <a:tcPr marL="68580" marR="68580" marT="0" marB="0"/>
                </a:tc>
              </a:tr>
              <a:tr h="12582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F</a:t>
                      </a:r>
                      <a:r>
                        <a:rPr lang="en-US" sz="2800" b="1" baseline="-25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</a:t>
                      </a: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&lt;  F</a:t>
                      </a:r>
                      <a:r>
                        <a:rPr lang="en-US" sz="2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</a:t>
                      </a: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i="1" baseline="-250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i="1" baseline="-25000" dirty="0" smtClean="0">
                          <a:latin typeface="Times New Roman"/>
                          <a:ea typeface="Times New Roman"/>
                        </a:rPr>
                        <a:t>Ж  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&lt;</a:t>
                      </a:r>
                      <a:r>
                        <a:rPr lang="en-US" sz="2800" b="1" i="1" baseline="-25000" dirty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ru-RU" sz="2800" b="1" i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800" b="1" i="1" dirty="0" smtClean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ru-RU" sz="2800" b="1" i="1" baseline="-25000" dirty="0" smtClean="0">
                          <a:latin typeface="Times New Roman"/>
                          <a:ea typeface="Times New Roman"/>
                        </a:rPr>
                        <a:t>Т</a:t>
                      </a: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Тонет</a:t>
                      </a: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2582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F</a:t>
                      </a:r>
                      <a:r>
                        <a:rPr lang="en-US" sz="2800" b="1" baseline="-25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</a:t>
                      </a: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=  F</a:t>
                      </a:r>
                      <a:r>
                        <a:rPr lang="en-US" sz="2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</a:t>
                      </a: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i="1" baseline="-250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i="1" baseline="-25000" dirty="0" smtClean="0">
                          <a:latin typeface="Times New Roman"/>
                          <a:ea typeface="Times New Roman"/>
                        </a:rPr>
                        <a:t>Ж  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=</a:t>
                      </a:r>
                      <a:r>
                        <a:rPr lang="en-US" sz="2800" b="1" i="1" baseline="-25000" dirty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ru-RU" sz="2800" b="1" i="1" baseline="-25000" dirty="0" smtClean="0">
                          <a:latin typeface="Times New Roman"/>
                          <a:ea typeface="Times New Roman"/>
                        </a:rPr>
                        <a:t>      </a:t>
                      </a:r>
                      <a:r>
                        <a:rPr lang="ru-RU" sz="2800" b="1" i="1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800" b="1" i="1" baseline="-25000" dirty="0">
                          <a:latin typeface="Times New Roman"/>
                          <a:ea typeface="Times New Roman"/>
                        </a:rPr>
                        <a:t>Т</a:t>
                      </a: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Плавает</a:t>
                      </a: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2582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F</a:t>
                      </a:r>
                      <a:r>
                        <a:rPr lang="en-US" sz="2800" b="1" baseline="-25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</a:t>
                      </a: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&gt;  F</a:t>
                      </a:r>
                      <a:r>
                        <a:rPr lang="en-US" sz="28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</a:t>
                      </a: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i="1" baseline="-25000" dirty="0" smtClean="0">
                          <a:latin typeface="Times New Roman"/>
                          <a:ea typeface="Times New Roman"/>
                        </a:rPr>
                        <a:t>   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i="1" baseline="-25000" dirty="0" smtClean="0">
                          <a:latin typeface="Times New Roman"/>
                          <a:ea typeface="Times New Roman"/>
                        </a:rPr>
                        <a:t>           Ж  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&gt;</a:t>
                      </a:r>
                      <a:r>
                        <a:rPr lang="en-US" sz="2800" b="1" i="1" baseline="-25000" dirty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ru-RU" sz="2800" b="1" i="1" baseline="-25000" dirty="0" smtClean="0">
                          <a:latin typeface="Times New Roman"/>
                          <a:ea typeface="Times New Roman"/>
                        </a:rPr>
                        <a:t>     </a:t>
                      </a:r>
                      <a:r>
                        <a:rPr lang="ru-RU" sz="2800" b="1" i="1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800" b="1" i="1" baseline="-25000" dirty="0">
                          <a:latin typeface="Times New Roman"/>
                          <a:ea typeface="Times New Roman"/>
                        </a:rPr>
                        <a:t>Т</a:t>
                      </a: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Всплывает </a:t>
                      </a: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1100" dirty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4817" name="Object 1"/>
          <p:cNvGraphicFramePr>
            <a:graphicFrameLocks noChangeAspect="1"/>
          </p:cNvGraphicFramePr>
          <p:nvPr/>
        </p:nvGraphicFramePr>
        <p:xfrm>
          <a:off x="3428992" y="1000108"/>
          <a:ext cx="605588" cy="668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5" name="Формула" r:id="rId3" imgW="152268" imgH="164957" progId="Equation.3">
                  <p:embed/>
                </p:oleObj>
              </mc:Choice>
              <mc:Fallback>
                <p:oleObj name="Формула" r:id="rId3" imgW="152268" imgH="164957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8992" y="1000108"/>
                        <a:ext cx="605588" cy="6682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4500562" y="928670"/>
          <a:ext cx="604837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6" name="Формула" r:id="rId5" imgW="152280" imgH="164880" progId="Equation.3">
                  <p:embed/>
                </p:oleObj>
              </mc:Choice>
              <mc:Fallback>
                <p:oleObj name="Формула" r:id="rId5" imgW="152280" imgH="1648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2" y="928670"/>
                        <a:ext cx="604837" cy="66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5" name="Object 9"/>
          <p:cNvGraphicFramePr>
            <a:graphicFrameLocks noChangeAspect="1"/>
          </p:cNvGraphicFramePr>
          <p:nvPr/>
        </p:nvGraphicFramePr>
        <p:xfrm>
          <a:off x="3428992" y="2428868"/>
          <a:ext cx="604838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7" name="Формула" r:id="rId7" imgW="152268" imgH="164957" progId="Equation.3">
                  <p:embed/>
                </p:oleObj>
              </mc:Choice>
              <mc:Fallback>
                <p:oleObj name="Формула" r:id="rId7" imgW="152268" imgH="164957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8992" y="2428868"/>
                        <a:ext cx="604838" cy="66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6" name="Object 10"/>
          <p:cNvGraphicFramePr>
            <a:graphicFrameLocks noChangeAspect="1"/>
          </p:cNvGraphicFramePr>
          <p:nvPr/>
        </p:nvGraphicFramePr>
        <p:xfrm>
          <a:off x="4500562" y="2357430"/>
          <a:ext cx="604838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8" name="Формула" r:id="rId8" imgW="152268" imgH="164957" progId="Equation.3">
                  <p:embed/>
                </p:oleObj>
              </mc:Choice>
              <mc:Fallback>
                <p:oleObj name="Формула" r:id="rId8" imgW="152268" imgH="164957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2" y="2357430"/>
                        <a:ext cx="604838" cy="66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7" name="Object 11"/>
          <p:cNvGraphicFramePr>
            <a:graphicFrameLocks noChangeAspect="1"/>
          </p:cNvGraphicFramePr>
          <p:nvPr/>
        </p:nvGraphicFramePr>
        <p:xfrm>
          <a:off x="4500562" y="4857760"/>
          <a:ext cx="604838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9" name="Формула" r:id="rId9" imgW="152268" imgH="164957" progId="Equation.3">
                  <p:embed/>
                </p:oleObj>
              </mc:Choice>
              <mc:Fallback>
                <p:oleObj name="Формула" r:id="rId9" imgW="152268" imgH="164957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2" y="4857760"/>
                        <a:ext cx="604838" cy="66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8" name="Object 12"/>
          <p:cNvGraphicFramePr>
            <a:graphicFrameLocks noChangeAspect="1"/>
          </p:cNvGraphicFramePr>
          <p:nvPr/>
        </p:nvGraphicFramePr>
        <p:xfrm>
          <a:off x="3357554" y="4929198"/>
          <a:ext cx="604838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0" name="Формула" r:id="rId10" imgW="152268" imgH="164957" progId="Equation.3">
                  <p:embed/>
                </p:oleObj>
              </mc:Choice>
              <mc:Fallback>
                <p:oleObj name="Формула" r:id="rId10" imgW="152268" imgH="164957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54" y="4929198"/>
                        <a:ext cx="604838" cy="66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9" name="Object 13"/>
          <p:cNvGraphicFramePr>
            <a:graphicFrameLocks noChangeAspect="1"/>
          </p:cNvGraphicFramePr>
          <p:nvPr/>
        </p:nvGraphicFramePr>
        <p:xfrm>
          <a:off x="4500562" y="3643314"/>
          <a:ext cx="604838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1" name="Формула" r:id="rId11" imgW="152268" imgH="164957" progId="Equation.3">
                  <p:embed/>
                </p:oleObj>
              </mc:Choice>
              <mc:Fallback>
                <p:oleObj name="Формула" r:id="rId11" imgW="152268" imgH="164957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2" y="3643314"/>
                        <a:ext cx="604838" cy="66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30" name="Object 14"/>
          <p:cNvGraphicFramePr>
            <a:graphicFrameLocks noChangeAspect="1"/>
          </p:cNvGraphicFramePr>
          <p:nvPr/>
        </p:nvGraphicFramePr>
        <p:xfrm>
          <a:off x="3357554" y="3643314"/>
          <a:ext cx="604838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2" name="Формула" r:id="rId12" imgW="152268" imgH="164957" progId="Equation.3">
                  <p:embed/>
                </p:oleObj>
              </mc:Choice>
              <mc:Fallback>
                <p:oleObj name="Формула" r:id="rId12" imgW="152268" imgH="164957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54" y="3643314"/>
                        <a:ext cx="604838" cy="66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://bigslide.ru/images/14/13163/960/img1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201420"/>
            <a:ext cx="6714628" cy="4455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3812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 descr="https://im2-tub-ru.yandex.net/i?id=31ea7fb001378462ebb04093efeb467a-l&amp;n=13"/>
          <p:cNvPicPr>
            <a:picLocks noGrp="1"/>
          </p:cNvPicPr>
          <p:nvPr>
            <p:ph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14" r="48443"/>
          <a:stretch/>
        </p:blipFill>
        <p:spPr bwMode="auto">
          <a:xfrm>
            <a:off x="107504" y="1733908"/>
            <a:ext cx="8568952" cy="493545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1115616" y="597755"/>
            <a:ext cx="7056784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cs typeface="Aharoni" pitchFamily="2" charset="-79"/>
              </a:rPr>
              <a:t>Веселые вопросы</a:t>
            </a:r>
            <a:endParaRPr lang="ru-RU" sz="4000" dirty="0">
              <a:solidFill>
                <a:schemeClr val="bg2">
                  <a:lumMod val="50000"/>
                </a:schemeClr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87049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1-tub-ru.yandex.net/i?id=78e6b53b61d3d1bee982a3761d6e27a8-l&amp;n=13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80945"/>
            <a:ext cx="8229600" cy="588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734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Что мы знаем о Мертвом море?</a:t>
            </a:r>
          </a:p>
        </p:txBody>
      </p:sp>
      <p:sp>
        <p:nvSpPr>
          <p:cNvPr id="114693" name="Rectangle 5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endParaRPr lang="ru-RU" sz="2400"/>
          </a:p>
        </p:txBody>
      </p:sp>
      <p:sp>
        <p:nvSpPr>
          <p:cNvPr id="114694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2400"/>
              <a:t>    Вода мертвого моря содержит не 2-3</a:t>
            </a:r>
            <a:r>
              <a:rPr lang="en-US" sz="2400">
                <a:cs typeface="Arial" charset="0"/>
              </a:rPr>
              <a:t>%</a:t>
            </a:r>
            <a:r>
              <a:rPr lang="ru-RU" sz="2400">
                <a:cs typeface="Arial" charset="0"/>
              </a:rPr>
              <a:t> соли как большинство морей и океанов, а более 27</a:t>
            </a:r>
            <a:r>
              <a:rPr lang="en-US" sz="2400">
                <a:cs typeface="Arial" charset="0"/>
              </a:rPr>
              <a:t>%</a:t>
            </a:r>
            <a:r>
              <a:rPr lang="ru-RU" sz="2400">
                <a:cs typeface="Arial" charset="0"/>
              </a:rPr>
              <a:t>, с глубиной соленость растет. В результате вода Мертвого моря значительно тяжелее обыкновенной морской воды, утонуть в такой тяжелой жидкости практически нельзя.</a:t>
            </a:r>
            <a:endParaRPr lang="en-US" sz="2400">
              <a:cs typeface="Arial" charset="0"/>
            </a:endParaRPr>
          </a:p>
        </p:txBody>
      </p:sp>
      <p:pic>
        <p:nvPicPr>
          <p:cNvPr id="114696" name="Picture 8" descr="Картинка 1 из 3893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57338"/>
            <a:ext cx="4032250" cy="446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52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4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 smtClean="0">
              <a:solidFill>
                <a:schemeClr val="bg1"/>
              </a:solidFill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142875"/>
            <a:ext cx="8229600" cy="1417638"/>
          </a:xfrm>
        </p:spPr>
        <p:txBody>
          <a:bodyPr/>
          <a:lstStyle/>
          <a:p>
            <a:r>
              <a:rPr lang="ru-RU" sz="2800" b="1" smtClean="0"/>
              <a:t>В воде плавают три тела шарообразной формы равного объема. Плотность какого тела больше?</a:t>
            </a:r>
            <a:r>
              <a:rPr lang="ru-RU" sz="2000" b="1" smtClean="0"/>
              <a:t/>
            </a:r>
            <a:br>
              <a:rPr lang="ru-RU" sz="2000" b="1" smtClean="0"/>
            </a:br>
            <a:endParaRPr lang="ru-RU" sz="2000" smtClean="0">
              <a:solidFill>
                <a:srgbClr val="FFFF00"/>
              </a:solidFill>
            </a:endParaRPr>
          </a:p>
        </p:txBody>
      </p:sp>
      <p:pic>
        <p:nvPicPr>
          <p:cNvPr id="14340" name="Picture 4" descr="C:\Users\Директор\Documents\Давление\Архимед1\7н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26"/>
          <a:stretch>
            <a:fillRect/>
          </a:stretch>
        </p:blipFill>
        <p:spPr bwMode="auto">
          <a:xfrm>
            <a:off x="1928813" y="3286125"/>
            <a:ext cx="542925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1" name="Группа 7"/>
          <p:cNvGrpSpPr>
            <a:grpSpLocks/>
          </p:cNvGrpSpPr>
          <p:nvPr/>
        </p:nvGrpSpPr>
        <p:grpSpPr bwMode="auto">
          <a:xfrm>
            <a:off x="857250" y="1143000"/>
            <a:ext cx="8001000" cy="3941763"/>
            <a:chOff x="395288" y="836613"/>
            <a:chExt cx="8001000" cy="3941233"/>
          </a:xfrm>
        </p:grpSpPr>
        <p:sp>
          <p:nvSpPr>
            <p:cNvPr id="14342" name="Прямоугольник 8"/>
            <p:cNvSpPr>
              <a:spLocks noChangeArrowheads="1"/>
            </p:cNvSpPr>
            <p:nvPr/>
          </p:nvSpPr>
          <p:spPr bwMode="auto">
            <a:xfrm>
              <a:off x="395288" y="836613"/>
              <a:ext cx="8001000" cy="203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endParaRPr lang="ru-RU"/>
            </a:p>
            <a:p>
              <a:pPr algn="just"/>
              <a:endParaRPr lang="ru-RU"/>
            </a:p>
            <a:p>
              <a:pPr algn="just"/>
              <a:endParaRPr lang="ru-RU"/>
            </a:p>
            <a:p>
              <a:pPr algn="just"/>
              <a:endParaRPr lang="ru-RU"/>
            </a:p>
            <a:p>
              <a:pPr algn="just"/>
              <a:endParaRPr lang="ru-RU"/>
            </a:p>
            <a:p>
              <a:pPr algn="just"/>
              <a:endParaRPr lang="ru-RU"/>
            </a:p>
            <a:p>
              <a:pPr algn="just"/>
              <a:r>
                <a:rPr lang="en-US"/>
                <a:t>                                         </a:t>
              </a:r>
              <a:r>
                <a:rPr lang="en-US" b="1">
                  <a:solidFill>
                    <a:schemeClr val="bg1"/>
                  </a:solidFill>
                </a:rPr>
                <a:t>A                     B                    C</a:t>
              </a:r>
              <a:endParaRPr lang="ru-RU" b="1">
                <a:solidFill>
                  <a:schemeClr val="bg1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2286001" y="2085809"/>
              <a:ext cx="1071562" cy="964498"/>
            </a:xfrm>
            <a:prstGeom prst="ellipse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50000">
                  <a:schemeClr val="bg1"/>
                </a:gs>
                <a:gs pos="50000">
                  <a:schemeClr val="bg1">
                    <a:lumMod val="75000"/>
                  </a:schemeClr>
                </a:gs>
              </a:gsLst>
              <a:lin ang="0" scaled="1"/>
            </a:gra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000" b="1" dirty="0">
                  <a:solidFill>
                    <a:schemeClr val="tx1"/>
                  </a:solidFill>
                </a:rPr>
                <a:t>Парафин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3500438" y="2690316"/>
              <a:ext cx="1071563" cy="1079975"/>
            </a:xfrm>
            <a:prstGeom prst="ellipse">
              <a:avLst/>
            </a:prstGeom>
            <a:gradFill flip="none" rotWithShape="1">
              <a:gsLst>
                <a:gs pos="0">
                  <a:srgbClr val="FF9900"/>
                </a:gs>
                <a:gs pos="50000">
                  <a:srgbClr val="FFB84F"/>
                </a:gs>
                <a:gs pos="50000">
                  <a:srgbClr val="FF990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000" b="1" dirty="0">
                  <a:solidFill>
                    <a:schemeClr val="tx1"/>
                  </a:solidFill>
                </a:rPr>
                <a:t>Медь</a:t>
              </a:r>
            </a:p>
          </p:txBody>
        </p:sp>
        <p:sp>
          <p:nvSpPr>
            <p:cNvPr id="12" name="Овал 11"/>
            <p:cNvSpPr/>
            <p:nvPr/>
          </p:nvSpPr>
          <p:spPr>
            <a:xfrm>
              <a:off x="4714876" y="2085808"/>
              <a:ext cx="1071562" cy="1057133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000" b="1" dirty="0">
                  <a:solidFill>
                    <a:schemeClr val="tx1"/>
                  </a:solidFill>
                </a:rPr>
                <a:t>Сосна</a:t>
              </a:r>
            </a:p>
          </p:txBody>
        </p:sp>
        <p:sp>
          <p:nvSpPr>
            <p:cNvPr id="14346" name="Прямоугольник 12"/>
            <p:cNvSpPr>
              <a:spLocks noChangeArrowheads="1"/>
            </p:cNvSpPr>
            <p:nvPr/>
          </p:nvSpPr>
          <p:spPr bwMode="auto">
            <a:xfrm>
              <a:off x="4181502" y="4408514"/>
              <a:ext cx="2286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ru-RU" b="1"/>
                <a:t>Масло машинное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808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Закрепление материала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sz="2400" dirty="0" smtClean="0"/>
              <a:t>Как изменится </a:t>
            </a:r>
            <a:r>
              <a:rPr lang="ru-RU" sz="2400" u="sng" dirty="0" smtClean="0">
                <a:solidFill>
                  <a:schemeClr val="accent1">
                    <a:lumMod val="50000"/>
                  </a:schemeClr>
                </a:solidFill>
              </a:rPr>
              <a:t>глубина погружения </a:t>
            </a:r>
            <a:r>
              <a:rPr lang="ru-RU" sz="2400" dirty="0" smtClean="0"/>
              <a:t>корабля при переходе из реки в море?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sz="2400" dirty="0" smtClean="0"/>
              <a:t>Почему бесполезно горящую нефть, бензин, керосин тушить </a:t>
            </a:r>
            <a:r>
              <a:rPr lang="ru-RU" sz="2400" dirty="0" smtClean="0">
                <a:hlinkClick r:id="rId2" action="ppaction://hlinksldjump"/>
              </a:rPr>
              <a:t>водой</a:t>
            </a:r>
            <a:r>
              <a:rPr lang="ru-RU" sz="2400" dirty="0" smtClean="0"/>
              <a:t>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sz="2400" dirty="0" smtClean="0"/>
              <a:t>Что будет происходить с кусочком льда в </a:t>
            </a:r>
            <a:r>
              <a:rPr lang="ru-RU" sz="2400" dirty="0" smtClean="0">
                <a:hlinkClick r:id="rId2" action="ppaction://hlinksldjump"/>
              </a:rPr>
              <a:t>керосине</a:t>
            </a:r>
            <a:r>
              <a:rPr lang="ru-RU" sz="2400" dirty="0" smtClean="0"/>
              <a:t>? А в </a:t>
            </a:r>
            <a:r>
              <a:rPr lang="ru-RU" sz="2400" dirty="0" smtClean="0">
                <a:hlinkClick r:id="rId3" action="ppaction://hlinksldjump"/>
              </a:rPr>
              <a:t>воде</a:t>
            </a:r>
            <a:r>
              <a:rPr lang="ru-RU" sz="2400" dirty="0" smtClean="0"/>
              <a:t>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sz="2400" dirty="0" smtClean="0"/>
              <a:t>Шарик массой 100 г плавает, полностью погрузившись в воду. Чему равна </a:t>
            </a:r>
            <a:r>
              <a:rPr lang="ru-RU" sz="2400" dirty="0" smtClean="0">
                <a:solidFill>
                  <a:srgbClr val="FFCC00"/>
                </a:solidFill>
                <a:hlinkClick r:id="rId4" action="ppaction://hlinksldjump"/>
              </a:rPr>
              <a:t>сила Архимеда</a:t>
            </a:r>
            <a:r>
              <a:rPr lang="ru-RU" sz="2400" dirty="0" smtClean="0"/>
              <a:t>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ru-RU" sz="2400" dirty="0" smtClean="0"/>
              <a:t>Шарик массой 100 г плавает, наполовину погрузившись в воду. Чему равна </a:t>
            </a:r>
            <a:r>
              <a:rPr lang="ru-RU" sz="2400" dirty="0" smtClean="0">
                <a:hlinkClick r:id="rId4" action="ppaction://hlinksldjump"/>
              </a:rPr>
              <a:t>сила Архимеда</a:t>
            </a:r>
            <a:r>
              <a:rPr lang="ru-RU" sz="24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6949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123\Pictures\картиночки-ВСЕ\плаваем..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5143500" y="214313"/>
            <a:ext cx="3357563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>
                <a:solidFill>
                  <a:srgbClr val="FFFF00"/>
                </a:solidFill>
              </a:rPr>
              <a:t>Когда рыба с помощью мышц опускается на большую глубину и давление воды на неё увеличивается, плавательный пузырь сжимается, объём тела рыбы уменьшается и она не выталкивается вверх, а плавает в глубине.</a:t>
            </a:r>
          </a:p>
        </p:txBody>
      </p:sp>
    </p:spTree>
    <p:extLst>
      <p:ext uri="{BB962C8B-B14F-4D97-AF65-F5344CB8AC3E}">
        <p14:creationId xmlns:p14="http://schemas.microsoft.com/office/powerpoint/2010/main" val="81717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Плавание живых организмов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ru-RU" sz="2400"/>
          </a:p>
        </p:txBody>
      </p:sp>
      <p:sp>
        <p:nvSpPr>
          <p:cNvPr id="7176" name="Rectangle 8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ru-RU" sz="2400"/>
              <a:t>      Средняя плотность живых организмов, населяющих водную среду, мало отличается от плотности воды, поэтому их вес почти полностью уравновешивается архимедовой силой.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ru-RU" sz="2400"/>
              <a:t>    Благодаря этому водные животные не нуждаются в столь прочных скелетах, как наземные. 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628775"/>
            <a:ext cx="3900488" cy="446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02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Rectangle 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05400" y="765175"/>
            <a:ext cx="4038600" cy="4525963"/>
          </a:xfrm>
        </p:spPr>
        <p:txBody>
          <a:bodyPr/>
          <a:lstStyle/>
          <a:p>
            <a:pPr>
              <a:buClr>
                <a:schemeClr val="tx1"/>
              </a:buClr>
              <a:buFontTx/>
              <a:buNone/>
            </a:pPr>
            <a:r>
              <a:rPr lang="ru-RU" sz="2800"/>
              <a:t>   У рыб есть орган, называемый плавательным пузырем. Меняя объем пузыря, рыбы могут изменять глубину погружения.</a:t>
            </a:r>
          </a:p>
        </p:txBody>
      </p:sp>
      <p:pic>
        <p:nvPicPr>
          <p:cNvPr id="1946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292600"/>
            <a:ext cx="300037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9" name="Picture 13" descr="Картинка 43 из 136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81075"/>
            <a:ext cx="4679950" cy="439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19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Плавание судов</a:t>
            </a:r>
          </a:p>
        </p:txBody>
      </p:sp>
      <p:pic>
        <p:nvPicPr>
          <p:cNvPr id="13323" name="Picture 11" descr="Картинка 94 из 749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2060575"/>
            <a:ext cx="4679950" cy="2941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20" name="Rectangle 8"/>
          <p:cNvSpPr>
            <a:spLocks noGrp="1" noChangeArrowheads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ru-RU" sz="2400"/>
              <a:t>    Из стали делают лишь тонкий корпус судна, а большая часть его объема занята воздухом. Среднее значение плотности судна оказывается значительно меньше плотности воды. Поэтому оно не только не тонет, но и может принимать для перевозки большое количество грузов.</a:t>
            </a:r>
          </a:p>
        </p:txBody>
      </p:sp>
    </p:spTree>
    <p:extLst>
      <p:ext uri="{BB962C8B-B14F-4D97-AF65-F5344CB8AC3E}">
        <p14:creationId xmlns:p14="http://schemas.microsoft.com/office/powerpoint/2010/main" val="70957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4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813050"/>
            <a:ext cx="3455987" cy="378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44" name="Rectangle 12"/>
          <p:cNvSpPr>
            <a:spLocks noChangeArrowheads="1"/>
          </p:cNvSpPr>
          <p:nvPr/>
        </p:nvSpPr>
        <p:spPr bwMode="auto">
          <a:xfrm>
            <a:off x="0" y="0"/>
            <a:ext cx="9144000" cy="285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1600"/>
              <a:t>Подводная лодка имеет внутри специальные, так называемые, балластные</a:t>
            </a:r>
          </a:p>
          <a:p>
            <a:pPr algn="ctr"/>
            <a:r>
              <a:rPr lang="ru-RU" sz="1600"/>
              <a:t>цистерны. Расположены они в нижней части лодки. Когда балластные цистерны</a:t>
            </a:r>
          </a:p>
          <a:p>
            <a:pPr algn="ctr"/>
            <a:r>
              <a:rPr lang="ru-RU" sz="1600"/>
              <a:t>пусты, лодка держится на воде. Для погружения в цистерны забирают  морскую</a:t>
            </a:r>
          </a:p>
          <a:p>
            <a:pPr algn="ctr"/>
            <a:r>
              <a:rPr lang="ru-RU" sz="1600"/>
              <a:t>воду, лодка устремляется вниз. Регулируя количество забираемой воды, добиваются</a:t>
            </a:r>
          </a:p>
          <a:p>
            <a:pPr algn="ctr"/>
            <a:r>
              <a:rPr lang="ru-RU" sz="1600"/>
              <a:t>различной глубины погружения лодки.</a:t>
            </a:r>
          </a:p>
          <a:p>
            <a:pPr algn="ctr"/>
            <a:r>
              <a:rPr lang="ru-RU" sz="1600"/>
              <a:t>Если требуется всплыть на поверхность, воду из цистерн выгоняют сжатым воздухом,</a:t>
            </a:r>
            <a:r>
              <a:rPr lang="ru-RU" sz="2000"/>
              <a:t> </a:t>
            </a:r>
          </a:p>
        </p:txBody>
      </p:sp>
      <p:sp>
        <p:nvSpPr>
          <p:cNvPr id="95245" name="Rectangle 13"/>
          <p:cNvSpPr>
            <a:spLocks noChangeArrowheads="1"/>
          </p:cNvSpPr>
          <p:nvPr/>
        </p:nvSpPr>
        <p:spPr bwMode="auto">
          <a:xfrm>
            <a:off x="395288" y="2133600"/>
            <a:ext cx="4660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1600"/>
              <a:t>заранее запасенным в специальных баллонах.</a:t>
            </a:r>
          </a:p>
        </p:txBody>
      </p:sp>
      <p:pic>
        <p:nvPicPr>
          <p:cNvPr id="95247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852738"/>
            <a:ext cx="3527425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1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Домашнее задание: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2339975" y="2205038"/>
            <a:ext cx="3960813" cy="2160587"/>
          </a:xfrm>
          <a:prstGeom prst="rect">
            <a:avLst/>
          </a:prstGeom>
          <a:solidFill>
            <a:srgbClr val="3399FF">
              <a:alpha val="5098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4400" b="1" smtClean="0">
                <a:solidFill>
                  <a:srgbClr val="000000"/>
                </a:solidFill>
                <a:latin typeface="Arial" charset="0"/>
                <a:cs typeface="Arial" charset="0"/>
              </a:rPr>
              <a:t>§</a:t>
            </a:r>
            <a:r>
              <a:rPr lang="ru-RU" sz="4400" b="1" smtClean="0">
                <a:solidFill>
                  <a:srgbClr val="000000"/>
                </a:solidFill>
                <a:latin typeface="Arial" charset="0"/>
                <a:cs typeface="Arial" charset="0"/>
              </a:rPr>
              <a:t> 50, 51</a:t>
            </a:r>
            <a:endParaRPr lang="en-US" sz="4400" b="1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16388" name="Picture 4" descr="C:\Users\Призрак\Desktop\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33375"/>
            <a:ext cx="8856663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352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260648"/>
            <a:ext cx="8229600" cy="172819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Домашнее задание:</a:t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</a:br>
            <a:endParaRPr lang="ru-RU" dirty="0" smtClean="0"/>
          </a:p>
        </p:txBody>
      </p:sp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2339975" y="2205038"/>
            <a:ext cx="3960813" cy="2160587"/>
          </a:xfrm>
          <a:prstGeom prst="rect">
            <a:avLst/>
          </a:prstGeom>
          <a:solidFill>
            <a:srgbClr val="3399FF">
              <a:alpha val="509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b="1" dirty="0">
                <a:solidFill>
                  <a:srgbClr val="0070C0"/>
                </a:solidFill>
                <a:cs typeface="Arial" charset="0"/>
              </a:rPr>
              <a:t>§</a:t>
            </a:r>
            <a:r>
              <a:rPr lang="ru-RU" sz="4400" b="1" dirty="0">
                <a:solidFill>
                  <a:srgbClr val="0070C0"/>
                </a:solidFill>
                <a:cs typeface="Arial" charset="0"/>
              </a:rPr>
              <a:t> </a:t>
            </a:r>
            <a:r>
              <a:rPr lang="ru-RU" sz="4400" b="1" dirty="0" smtClean="0">
                <a:solidFill>
                  <a:srgbClr val="0070C0"/>
                </a:solidFill>
                <a:cs typeface="Arial" charset="0"/>
              </a:rPr>
              <a:t>50</a:t>
            </a:r>
            <a:endParaRPr lang="ru-RU" sz="4400" b="1" dirty="0">
              <a:solidFill>
                <a:srgbClr val="0070C0"/>
              </a:solidFill>
              <a:cs typeface="Arial" charset="0"/>
            </a:endParaRPr>
          </a:p>
          <a:p>
            <a:pPr algn="ctr"/>
            <a:r>
              <a:rPr lang="ru-RU" sz="4400" b="1" dirty="0" smtClean="0">
                <a:solidFill>
                  <a:srgbClr val="0070C0"/>
                </a:solidFill>
                <a:cs typeface="Arial" charset="0"/>
              </a:rPr>
              <a:t>Упр.25(2,4</a:t>
            </a:r>
            <a:r>
              <a:rPr lang="ru-RU" sz="4400" b="1" dirty="0">
                <a:solidFill>
                  <a:srgbClr val="0070C0"/>
                </a:solidFill>
                <a:cs typeface="Arial" charset="0"/>
              </a:rPr>
              <a:t>)</a:t>
            </a:r>
            <a:endParaRPr lang="en-US" sz="4400" b="1" dirty="0">
              <a:solidFill>
                <a:srgbClr val="0070C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6" name="WordArt 4"/>
          <p:cNvSpPr>
            <a:spLocks noChangeArrowheads="1" noChangeShapeType="1" noTextEdit="1"/>
          </p:cNvSpPr>
          <p:nvPr/>
        </p:nvSpPr>
        <p:spPr bwMode="auto">
          <a:xfrm>
            <a:off x="971550" y="2636838"/>
            <a:ext cx="6697663" cy="173196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1236</TotalTime>
  <Words>620</Words>
  <Application>Microsoft Office PowerPoint</Application>
  <PresentationFormat>Экран (4:3)</PresentationFormat>
  <Paragraphs>148</Paragraphs>
  <Slides>26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Бумажная</vt:lpstr>
      <vt:lpstr>Оформление по умолчанию</vt:lpstr>
      <vt:lpstr>Формула</vt:lpstr>
      <vt:lpstr>Презентация PowerPoint</vt:lpstr>
      <vt:lpstr>Подготовка к восприятию нового материала</vt:lpstr>
      <vt:lpstr>На тело, погруженное в жидкость, действует выталкивающая сила, направленная вверх и равная по модулю весу жидкости, которую вытесняет данное тело.</vt:lpstr>
      <vt:lpstr>"Картезианский водолаз» французский ученый Рене Декарт  (по-латыни его фамилия - Картезий)</vt:lpstr>
      <vt:lpstr>Презентация PowerPoint</vt:lpstr>
      <vt:lpstr>«Без сомнения, все наше знание начинается с опыта.»                                                                                                                      И .Кант </vt:lpstr>
      <vt:lpstr>    Эксперимент</vt:lpstr>
      <vt:lpstr>   экспериментальная работа </vt:lpstr>
      <vt:lpstr>   экспериментальная работа </vt:lpstr>
      <vt:lpstr>экспериментальная работа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мы знаем о Мертвом море?</vt:lpstr>
      <vt:lpstr>В воде плавают три тела шарообразной формы равного объема. Плотность какого тела больше? </vt:lpstr>
      <vt:lpstr>Закрепление материала</vt:lpstr>
      <vt:lpstr>Презентация PowerPoint</vt:lpstr>
      <vt:lpstr>Плавание живых организмов</vt:lpstr>
      <vt:lpstr>Презентация PowerPoint</vt:lpstr>
      <vt:lpstr>Плавание судов</vt:lpstr>
      <vt:lpstr>Презентация PowerPoint</vt:lpstr>
      <vt:lpstr>Домашнее задание:</vt:lpstr>
      <vt:lpstr> Домашнее задание: </vt:lpstr>
      <vt:lpstr>Презентация PowerPoint</vt:lpstr>
    </vt:vector>
  </TitlesOfParts>
  <Company>Школа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-  исследование  «Выяснение условий плавания тел»</dc:title>
  <dc:creator>Glav</dc:creator>
  <cp:lastModifiedBy>Призрак</cp:lastModifiedBy>
  <cp:revision>43</cp:revision>
  <dcterms:created xsi:type="dcterms:W3CDTF">2009-03-29T05:57:14Z</dcterms:created>
  <dcterms:modified xsi:type="dcterms:W3CDTF">2017-02-23T13:10:29Z</dcterms:modified>
</cp:coreProperties>
</file>