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8" r:id="rId3"/>
    <p:sldId id="257" r:id="rId4"/>
    <p:sldId id="258" r:id="rId5"/>
    <p:sldId id="259" r:id="rId6"/>
    <p:sldId id="265" r:id="rId7"/>
    <p:sldId id="260" r:id="rId8"/>
    <p:sldId id="261" r:id="rId9"/>
    <p:sldId id="262" r:id="rId10"/>
    <p:sldId id="263" r:id="rId11"/>
    <p:sldId id="264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719C"/>
    <a:srgbClr val="FFFFFF"/>
    <a:srgbClr val="FF0066"/>
    <a:srgbClr val="0099FF"/>
    <a:srgbClr val="FFFF00"/>
    <a:srgbClr val="00266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-1014" y="-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BFFDA-B5C0-4774-B491-52CCC4D8AAC2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A9F62-5B87-4240-A8BB-BAF8A9079B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2C07-BC27-4809-AA8E-E36A3FEDEB81}" type="datetime1">
              <a:rPr lang="ru-RU" smtClean="0"/>
              <a:pPr/>
              <a:t>10.08.2010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140A3-3A1B-409A-9C0F-37763DD7FE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109730" y="785044"/>
            <a:ext cx="1036534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800" b="1" dirty="0" smtClean="0">
                <a:ln w="28575">
                  <a:solidFill>
                    <a:srgbClr val="FFFF00"/>
                  </a:solidFill>
                </a:ln>
                <a:solidFill>
                  <a:srgbClr val="002660"/>
                </a:solidFill>
                <a:latin typeface="Monotype Corsiva" pitchFamily="66" charset="0"/>
              </a:rPr>
              <a:t>Русский язык</a:t>
            </a:r>
            <a:endParaRPr lang="ru-RU" sz="13800" b="1" dirty="0">
              <a:ln w="28575">
                <a:solidFill>
                  <a:srgbClr val="FFFF00"/>
                </a:solidFill>
              </a:ln>
              <a:solidFill>
                <a:srgbClr val="00266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1213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1353798" y="1644969"/>
            <a:ext cx="45719" cy="457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308080" y="6016487"/>
            <a:ext cx="45719" cy="1604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1FD2-7E81-44B1-AA44-4EDB46A6DB41}" type="datetime1">
              <a:rPr lang="ru-RU" smtClean="0"/>
              <a:pPr/>
              <a:t>10.08.2010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140A3-3A1B-409A-9C0F-37763DD7F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1007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3F8E-C4AB-4178-82C2-D6C7986FB892}" type="datetime1">
              <a:rPr lang="ru-RU" smtClean="0"/>
              <a:pPr/>
              <a:t>10.08.2010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140A3-3A1B-409A-9C0F-37763DD7F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353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1B99E-D815-4A90-BECD-DB3A494DE322}" type="datetime1">
              <a:rPr lang="ru-RU" smtClean="0"/>
              <a:pPr/>
              <a:t>10.08.2010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140A3-3A1B-409A-9C0F-37763DD7F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1650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2F3B1-B764-4DA1-8A07-CA1B6E099186}" type="datetime1">
              <a:rPr lang="ru-RU" smtClean="0"/>
              <a:pPr/>
              <a:t>10.08.2010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140A3-3A1B-409A-9C0F-37763DD7F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339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1353798" y="1644969"/>
            <a:ext cx="45719" cy="457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95FCD-B10C-40A9-AC1F-134F48055E3C}" type="datetime1">
              <a:rPr lang="ru-RU" smtClean="0"/>
              <a:pPr/>
              <a:t>10.08.2010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140A3-3A1B-409A-9C0F-37763DD7F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738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81CA4-5AEC-4C33-8EA7-D363A372DC4A}" type="datetime1">
              <a:rPr lang="ru-RU" smtClean="0"/>
              <a:pPr/>
              <a:t>10.08.2010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140A3-3A1B-409A-9C0F-37763DD7F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8539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1353798" y="1644969"/>
            <a:ext cx="45719" cy="457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3128-9985-49FA-A6EE-F8A2FCC37603}" type="datetime1">
              <a:rPr lang="ru-RU" smtClean="0"/>
              <a:pPr/>
              <a:t>10.08.2010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140A3-3A1B-409A-9C0F-37763DD7F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3642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B06BD-D0EB-4CD8-932D-3A98DD4C770E}" type="datetime1">
              <a:rPr lang="ru-RU" smtClean="0"/>
              <a:pPr/>
              <a:t>10.08.2010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140A3-3A1B-409A-9C0F-37763DD7F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5886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8DF13-5B98-439B-B6D1-53C890F3F88B}" type="datetime1">
              <a:rPr lang="ru-RU" smtClean="0"/>
              <a:pPr/>
              <a:t>10.08.2010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140A3-3A1B-409A-9C0F-37763DD7F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949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86972-BAA6-4DDF-893D-6849DC51BDB7}" type="datetime1">
              <a:rPr lang="ru-RU" smtClean="0"/>
              <a:pPr/>
              <a:t>10.08.2010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140A3-3A1B-409A-9C0F-37763DD7FE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622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1725769" y="412124"/>
            <a:ext cx="9929611" cy="5666704"/>
          </a:xfrm>
          <a:prstGeom prst="rect">
            <a:avLst/>
          </a:prstGeom>
          <a:solidFill>
            <a:srgbClr val="FFFFFF">
              <a:alpha val="1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0_7ac9d_96b9e003_orig.gif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7283" y="386366"/>
            <a:ext cx="11227261" cy="59757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6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301DF-279A-4B77-A093-C36B7364E198}" type="datetime1">
              <a:rPr lang="ru-RU" smtClean="0"/>
              <a:pPr/>
              <a:t>10.08.2010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140A3-3A1B-409A-9C0F-37763DD7FEF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3" name="Рисунок 12" descr="i.jp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 rot="16200000">
            <a:off x="-1880316" y="2756080"/>
            <a:ext cx="5911405" cy="1223490"/>
          </a:xfrm>
          <a:prstGeom prst="rect">
            <a:avLst/>
          </a:prstGeom>
          <a:ln w="28575">
            <a:solidFill>
              <a:srgbClr val="FF0066"/>
            </a:solidFill>
          </a:ln>
        </p:spPr>
      </p:pic>
      <p:sp>
        <p:nvSpPr>
          <p:cNvPr id="17" name="Прямоугольник 16"/>
          <p:cNvSpPr/>
          <p:nvPr userDrawn="1"/>
        </p:nvSpPr>
        <p:spPr>
          <a:xfrm>
            <a:off x="1700011" y="386366"/>
            <a:ext cx="9968248" cy="5666704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 descr="hello_html_5495c1c7.png"/>
          <p:cNvPicPr>
            <a:picLocks noChangeAspect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3385" y="3812146"/>
            <a:ext cx="3712750" cy="2270906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10252655" y="0"/>
            <a:ext cx="1196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Панова В.В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3390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1772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udago.com/media/images/news/36/61/366153b73d2544a17c7462a2aa4ac52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675" y="454054"/>
            <a:ext cx="5940425" cy="3714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771110" y="2109379"/>
            <a:ext cx="15350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Что?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64755" y="4536490"/>
            <a:ext cx="24797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Тройка.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50089" y="438624"/>
            <a:ext cx="44181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 истории.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40089" y="1524000"/>
            <a:ext cx="1006968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Девятого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мая во всем мире отмечается День Победы. День Победы над фашистской Германией в Великой Отечественной войне. Война началась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двадцать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второго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июня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тысяча девятьсот сорок первого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года. Весь наш народ поднялся на борьбу с немецко-фашистскими захватчиками: в военкоматы выстраивались очереди, на фронт уходили порой прямо со школы. В тылу остались только женщины, дети и старики. Они все, даже дети, работали на заводах, рыли окопы, строили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оборонительные сооружения,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гасили на крышах зажигательные бомбы.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Главный девиз всего народа был: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Всё для фронта, всё для победы!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738488" y="745067"/>
            <a:ext cx="9640712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Составьте небольшой рассказ о себе и своем классе, вставляя вместо точек имена числительные.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Меня зовут ___ . Мне … лет.  Я учусь в … классе.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В нашем классе … человек: … девочек и …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мальчиков. Сегодня по расписанию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 у нас … уроков. Сейчас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заканчивается … урок.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049" y="1991961"/>
            <a:ext cx="10515600" cy="2852737"/>
          </a:xfrm>
        </p:spPr>
        <p:txBody>
          <a:bodyPr/>
          <a:lstStyle/>
          <a:p>
            <a:r>
              <a:rPr lang="ru-RU" dirty="0" smtClean="0"/>
              <a:t>Домашнее задание.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dirty="0" smtClean="0"/>
              <a:t>Упражнение 74, </a:t>
            </a:r>
            <a:br>
              <a:rPr lang="ru-RU" sz="4800" dirty="0" smtClean="0"/>
            </a:br>
            <a:r>
              <a:rPr lang="ru-RU" sz="4800" dirty="0" smtClean="0"/>
              <a:t>задание 2,5 на выбор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5163"/>
            <a:ext cx="12192000" cy="6848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2380" y="1218434"/>
            <a:ext cx="7750205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Числительное как часть речи.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194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2568" y="623630"/>
            <a:ext cx="912179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>
              <a:buAutoNum type="arabicPeriod"/>
            </a:pP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Десятиминутный перерыв</a:t>
            </a:r>
          </a:p>
          <a:p>
            <a:pPr marL="914400" indent="-914400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заканчивается.</a:t>
            </a:r>
          </a:p>
          <a:p>
            <a:pPr marL="914400" indent="-914400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2. Построили новую </a:t>
            </a:r>
          </a:p>
          <a:p>
            <a:pPr marL="914400" indent="-914400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т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рехэтажную школу.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731146" y="417250"/>
            <a:ext cx="921502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Имя числительное – уникальная часть речи. Все числительные можно назвать. Можно ли перечислить все существительные, прилагательные, глаголы?  В любом толковом словаре числительные приведены полностью, и новые вряд ли появятся. Но это ограниченное количество слов может образовывать неограниченное число сочетаний для обозначения любого количества!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(По материалам «Энциклопедии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для детей». «Языкознание.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Русский язык»)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96844" y="517646"/>
            <a:ext cx="38103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Цели урока.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06800" y="1398180"/>
            <a:ext cx="9849428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>
              <a:buAutoNum type="arabicPeriod"/>
            </a:pP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Узнать о признаках </a:t>
            </a:r>
          </a:p>
          <a:p>
            <a:pPr marL="914400" indent="-914400"/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Числительного как части речи.</a:t>
            </a:r>
          </a:p>
          <a:p>
            <a:pPr marL="914400" indent="-914400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2.Научиться отличать числительные</a:t>
            </a:r>
          </a:p>
          <a:p>
            <a:pPr marL="914400" indent="-914400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о</a:t>
            </a: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т других частей речи.</a:t>
            </a:r>
          </a:p>
          <a:p>
            <a:pPr marL="914400" indent="-914400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3. Различать разряды </a:t>
            </a:r>
          </a:p>
          <a:p>
            <a:pPr marL="914400" indent="-914400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числительных</a:t>
            </a: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 .</a:t>
            </a:r>
            <a:endParaRPr lang="ru-RU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533400"/>
            <a:ext cx="9728200" cy="568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ри мальчика — стоковое фото #1347168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2424" y="729686"/>
            <a:ext cx="4282440" cy="2847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317377" y="1454623"/>
            <a:ext cx="2973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Сколько?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16399" y="4130091"/>
            <a:ext cx="24323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Три,   3.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pgroup.info/img/zhilye_zdania/lodeynoye_pole_12/perspektivi/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7254" y="810627"/>
            <a:ext cx="5940425" cy="4085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423689" y="1307868"/>
            <a:ext cx="23223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Какой?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63155" y="5055779"/>
            <a:ext cx="4382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Трехэтажный.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4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375623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287</Words>
  <Application>Microsoft Office PowerPoint</Application>
  <PresentationFormat>Произвольный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Домашнее задание.  Упражнение 74,  задание 2,5 на выбор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Valya</dc:creator>
  <cp:lastModifiedBy>влпорп</cp:lastModifiedBy>
  <cp:revision>24</cp:revision>
  <dcterms:created xsi:type="dcterms:W3CDTF">2015-12-09T18:42:46Z</dcterms:created>
  <dcterms:modified xsi:type="dcterms:W3CDTF">2010-08-09T21:12:22Z</dcterms:modified>
</cp:coreProperties>
</file>